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48"/>
  </p:notesMasterIdLst>
  <p:sldIdLst>
    <p:sldId id="256" r:id="rId3"/>
    <p:sldId id="324" r:id="rId4"/>
    <p:sldId id="326" r:id="rId5"/>
    <p:sldId id="278" r:id="rId6"/>
    <p:sldId id="322" r:id="rId7"/>
    <p:sldId id="323" r:id="rId8"/>
    <p:sldId id="325" r:id="rId9"/>
    <p:sldId id="279" r:id="rId10"/>
    <p:sldId id="280" r:id="rId11"/>
    <p:sldId id="281" r:id="rId12"/>
    <p:sldId id="298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321" r:id="rId22"/>
    <p:sldId id="315" r:id="rId23"/>
    <p:sldId id="290" r:id="rId24"/>
    <p:sldId id="310" r:id="rId25"/>
    <p:sldId id="305" r:id="rId26"/>
    <p:sldId id="275" r:id="rId27"/>
    <p:sldId id="308" r:id="rId28"/>
    <p:sldId id="309" r:id="rId29"/>
    <p:sldId id="294" r:id="rId30"/>
    <p:sldId id="317" r:id="rId31"/>
    <p:sldId id="293" r:id="rId32"/>
    <p:sldId id="291" r:id="rId33"/>
    <p:sldId id="292" r:id="rId34"/>
    <p:sldId id="295" r:id="rId35"/>
    <p:sldId id="262" r:id="rId36"/>
    <p:sldId id="296" r:id="rId37"/>
    <p:sldId id="297" r:id="rId38"/>
    <p:sldId id="299" r:id="rId39"/>
    <p:sldId id="300" r:id="rId40"/>
    <p:sldId id="301" r:id="rId41"/>
    <p:sldId id="319" r:id="rId42"/>
    <p:sldId id="318" r:id="rId43"/>
    <p:sldId id="302" r:id="rId44"/>
    <p:sldId id="304" r:id="rId45"/>
    <p:sldId id="320" r:id="rId46"/>
    <p:sldId id="314" r:id="rId47"/>
  </p:sldIdLst>
  <p:sldSz cx="9144000" cy="6858000" type="screen4x3"/>
  <p:notesSz cx="2987675" cy="48164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1517" userDrawn="1">
          <p15:clr>
            <a:srgbClr val="A4A3A4"/>
          </p15:clr>
        </p15:guide>
        <p15:guide id="2" pos="9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F31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6412" autoAdjust="0"/>
  </p:normalViewPr>
  <p:slideViewPr>
    <p:cSldViewPr>
      <p:cViewPr>
        <p:scale>
          <a:sx n="120" d="100"/>
          <a:sy n="120" d="100"/>
        </p:scale>
        <p:origin x="-1374" y="-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714" y="-90"/>
      </p:cViewPr>
      <p:guideLst>
        <p:guide orient="horz" pos="1517"/>
        <p:guide pos="9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294659" cy="240824"/>
          </a:xfrm>
          <a:prstGeom prst="rect">
            <a:avLst/>
          </a:prstGeom>
        </p:spPr>
        <p:txBody>
          <a:bodyPr vert="horz" lIns="42721" tIns="21360" rIns="42721" bIns="2136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692325" y="0"/>
            <a:ext cx="1294659" cy="240824"/>
          </a:xfrm>
          <a:prstGeom prst="rect">
            <a:avLst/>
          </a:prstGeom>
        </p:spPr>
        <p:txBody>
          <a:bodyPr vert="horz" lIns="42721" tIns="21360" rIns="42721" bIns="2136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89C1C8F8-DF68-4700-A4F2-13C5B5DA1313}" type="datetimeFigureOut">
              <a:rPr lang="en-US"/>
              <a:pPr>
                <a:defRPr/>
              </a:pPr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0513" y="361950"/>
            <a:ext cx="2406650" cy="1804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42721" tIns="21360" rIns="42721" bIns="2136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98768" y="2287826"/>
            <a:ext cx="2390140" cy="2167414"/>
          </a:xfrm>
          <a:prstGeom prst="rect">
            <a:avLst/>
          </a:prstGeom>
        </p:spPr>
        <p:txBody>
          <a:bodyPr vert="horz" lIns="42721" tIns="21360" rIns="42721" bIns="2136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574815"/>
            <a:ext cx="1294659" cy="240824"/>
          </a:xfrm>
          <a:prstGeom prst="rect">
            <a:avLst/>
          </a:prstGeom>
        </p:spPr>
        <p:txBody>
          <a:bodyPr vert="horz" lIns="42721" tIns="21360" rIns="42721" bIns="2136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6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692325" y="4574815"/>
            <a:ext cx="1294659" cy="240824"/>
          </a:xfrm>
          <a:prstGeom prst="rect">
            <a:avLst/>
          </a:prstGeom>
        </p:spPr>
        <p:txBody>
          <a:bodyPr vert="horz" lIns="42721" tIns="21360" rIns="42721" bIns="2136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6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25C0E31D-F685-444D-8EF8-68A6EEE4B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411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721" tIns="21360" rIns="42721" bIns="2136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42721" tIns="21360" rIns="42721" bIns="2136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1pPr>
            <a:lvl2pPr marL="347106" indent="-133502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2pPr>
            <a:lvl3pPr marL="534010" indent="-106802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3pPr>
            <a:lvl4pPr marL="747613" indent="-106802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4pPr>
            <a:lvl5pPr marL="961217" indent="-106802" eaLnBrk="0" hangingPunct="0">
              <a:defRPr>
                <a:solidFill>
                  <a:schemeClr val="tx1"/>
                </a:solidFill>
                <a:latin typeface="Tw Cen MT" pitchFamily="34" charset="0"/>
              </a:defRPr>
            </a:lvl5pPr>
            <a:lvl6pPr marL="1174821" indent="-106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6pPr>
            <a:lvl7pPr marL="1388425" indent="-106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7pPr>
            <a:lvl8pPr marL="1602029" indent="-106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8pPr>
            <a:lvl9pPr marL="1815633" indent="-10680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SzPct val="100000"/>
            </a:pPr>
            <a:fld id="{CEC081D2-24AE-4D59-AEAD-BB9B482DB010}" type="slidenum">
              <a:rPr lang="ru-RU">
                <a:solidFill>
                  <a:srgbClr val="000000"/>
                </a:solidFill>
                <a:latin typeface="Calibri" pitchFamily="34" charset="0"/>
                <a:ea typeface="Tw Cen MT" pitchFamily="34" charset="0"/>
                <a:cs typeface="Tw Cen MT" pitchFamily="34" charset="0"/>
                <a:sym typeface="Tw Cen MT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buSzPct val="100000"/>
              </a:pPr>
              <a:t>1</a:t>
            </a:fld>
            <a:endParaRPr lang="ru-RU">
              <a:solidFill>
                <a:srgbClr val="000000"/>
              </a:solidFill>
              <a:latin typeface="Calibri" pitchFamily="34" charset="0"/>
              <a:ea typeface="Tw Cen MT" pitchFamily="34" charset="0"/>
              <a:cs typeface="Tw Cen MT" pitchFamily="34" charset="0"/>
              <a:sym typeface="Tw Cen MT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730A6F-D859-4599-BD85-D3B46B9E3960}" type="datetime8">
              <a:rPr lang="en-US"/>
              <a:pPr>
                <a:defRPr/>
              </a:pPr>
              <a:t>7/12/2021 10:08 AM</a:t>
            </a:fld>
            <a:endParaRPr lang="en-US" dirty="0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AA399C3-E61C-4EAA-82EE-7C69303473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85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35A89-AD26-4637-A55C-4AF51946829B}" type="datetime8">
              <a:rPr lang="en-US"/>
              <a:pPr>
                <a:defRPr/>
              </a:pPr>
              <a:t>7/12/2021 10:08 AM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33856-77BD-4DB3-850E-42DDFBFA6150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2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5B3EF-4939-4BA6-9F76-BE18DC201107}" type="datetime8">
              <a:rPr lang="en-US"/>
              <a:pPr>
                <a:defRPr/>
              </a:pPr>
              <a:t>7/12/2021 10:08 AM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37525-C99F-45F8-BCD6-A23BD19FDB20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9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8D9A4-377A-48FB-8B6E-708277834682}" type="datetime8">
              <a:rPr lang="en-US"/>
              <a:pPr>
                <a:defRPr/>
              </a:pPr>
              <a:t>7/12/2021 10:08 AM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AF31E5-90FB-4748-AA02-1832F863A65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68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3A28F-7BAA-4979-ACB2-657B9A16C0E9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E350DC4B-AFC8-4C8B-B50E-63C74BE0AB0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B3796AD-1FBE-4746-A9D1-51006446B9BB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487E39-B90D-4E7F-B007-87E5A9D9B0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F580E6-9B90-4C5A-B742-66F832680966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27A1EBF-F951-486B-8D2A-E5BBF0A73B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415B6-2866-4988-A375-DA3B30A24652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3D9562-C15B-401A-B5E8-98285CADB8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84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9598E-51C8-4EBF-99E4-7E9D97DDB595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BBA06C2-5B02-4996-B425-1E9A29B4DF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25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F15A4-847C-42D9-B435-FB8430E09AE8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54E2B62-9A4C-4BED-83A9-83BB3C224E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4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243932-47F8-4FA8-A300-43F4C0F567B1}" type="datetime8">
              <a:rPr lang="en-US"/>
              <a:pPr>
                <a:defRPr/>
              </a:pPr>
              <a:t>7/12/2021 10:08 AM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5AEC403-95ED-4CB3-A050-A071737CAC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949DFD-C07A-4E74-B3AF-1050F0791C74}" type="datetime8">
              <a:rPr lang="en-US"/>
              <a:pPr>
                <a:defRPr/>
              </a:pPr>
              <a:t>7/12/2021 10:08 AM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7489A17-E658-43C5-B831-F2760E47AF23}" type="slidenum">
              <a:rPr lang="en-US"/>
              <a:pPr>
                <a:defRPr/>
              </a:pPr>
              <a:t>‹#›</a:t>
            </a:fld>
            <a:endParaRPr lang="en-US" sz="1400" dirty="0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16" r:id="rId10"/>
    <p:sldLayoutId id="2147483726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7.jpeg"/><Relationship Id="rId5" Type="http://schemas.openxmlformats.org/officeDocument/2006/relationships/image" Target="../media/image146.jpg"/><Relationship Id="rId4" Type="http://schemas.openxmlformats.org/officeDocument/2006/relationships/image" Target="../media/image14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6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pPr algn="ctr">
              <a:lnSpc>
                <a:spcPct val="80000"/>
              </a:lnSpc>
              <a:spcBef>
                <a:spcPts val="713"/>
              </a:spcBef>
              <a:buClrTx/>
            </a:pPr>
            <a:r>
              <a:rPr lang="ru-RU" sz="24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w Cen MT" pitchFamily="34" charset="0"/>
                <a:cs typeface="Times New Roman" panose="02020603050405020304" pitchFamily="18" charset="0"/>
                <a:sym typeface="Tw Cen MT" pitchFamily="34" charset="0"/>
              </a:rPr>
              <a:t>      п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w Cen MT" pitchFamily="34" charset="0"/>
                <a:cs typeface="Times New Roman" panose="02020603050405020304" pitchFamily="18" charset="0"/>
                <a:sym typeface="Tw Cen MT" pitchFamily="34" charset="0"/>
              </a:rPr>
              <a:t>. Островское Островский муниципальный район Костромской </a:t>
            </a:r>
            <a:r>
              <a:rPr lang="ru-RU" sz="2000" i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w Cen MT" pitchFamily="34" charset="0"/>
                <a:cs typeface="Times New Roman" panose="02020603050405020304" pitchFamily="18" charset="0"/>
                <a:sym typeface="Tw Cen MT" pitchFamily="34" charset="0"/>
              </a:rPr>
              <a:t>области   2021 </a:t>
            </a:r>
            <a:r>
              <a:rPr lang="ru-RU" sz="20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w Cen MT" pitchFamily="34" charset="0"/>
                <a:cs typeface="Times New Roman" panose="02020603050405020304" pitchFamily="18" charset="0"/>
                <a:sym typeface="Tw Cen MT" pitchFamily="34" charset="0"/>
              </a:rPr>
              <a:t>год</a:t>
            </a:r>
            <a:endParaRPr lang="ru-RU" sz="2000" dirty="0">
              <a:ea typeface="Tw Cen MT" pitchFamily="34" charset="0"/>
              <a:cs typeface="Tw Cen MT" pitchFamily="34" charset="0"/>
              <a:sym typeface="Tw Cen MT" pitchFamily="34" charset="0"/>
            </a:endParaRPr>
          </a:p>
        </p:txBody>
      </p:sp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94EC821C-95F8-4D7A-8DC5-418BBD229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770" y="404664"/>
            <a:ext cx="8352928" cy="2112098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1600" b="1" i="1" dirty="0"/>
              <a:t>Администрация Островского (центральное) сельское поселение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i="1" dirty="0"/>
              <a:t>Островского муниципального района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b="1" i="1" dirty="0"/>
              <a:t>Костромской области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sz="2800" b="1" cap="none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r>
              <a:rPr lang="ru-RU" sz="2800" b="1" cap="none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/>
            </a:r>
            <a:br>
              <a:rPr lang="ru-RU" sz="2800" b="1" cap="none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</a:br>
            <a:endParaRPr lang="ru-RU" sz="280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8698A44D-B0FE-403E-A6CD-CC8FBCFBA213}"/>
              </a:ext>
            </a:extLst>
          </p:cNvPr>
          <p:cNvSpPr/>
          <p:nvPr/>
        </p:nvSpPr>
        <p:spPr>
          <a:xfrm>
            <a:off x="1115616" y="1628800"/>
            <a:ext cx="6912768" cy="4151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РЕЗЮМЕ</a:t>
            </a:r>
            <a:endParaRPr lang="ru-RU" sz="4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ОСТРОВКОГО(ЦЕНТРАЛЬНОГО) СЕЛЬСКОГО ПОСЕЛЕНИЯ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ОСТРОВСКОГО МУНИЦИПАЛЬНОГО РАЙОНА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КОСТРОМСКОЙ ОБЛАСТИ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 участия во Всероссийском конкурсе «Лучшая муниципальная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практика» по номинации «Обеспечение эффективной «обратной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связи» с жителями муниципальных образований, развитие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территориального общественного самоуправления и привлечение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граждан к осуществлению (участию в осуществлении)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местного самоуправления в иных формах»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ru-RU" dirty="0">
              <a:latin typeface="Courier New" panose="02070309020205020404" pitchFamily="49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98" name="Рисунок 1">
            <a:extLst>
              <a:ext uri="{FF2B5EF4-FFF2-40B4-BE49-F238E27FC236}">
                <a16:creationId xmlns:a16="http://schemas.microsoft.com/office/drawing/2014/main" xmlns="" id="{2B216552-3C1D-4020-81E9-F0C364F50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7" y="382172"/>
            <a:ext cx="864096" cy="10635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9C907B7-AC95-4352-A4F8-E5999B961B14}"/>
              </a:ext>
            </a:extLst>
          </p:cNvPr>
          <p:cNvSpPr/>
          <p:nvPr/>
        </p:nvSpPr>
        <p:spPr>
          <a:xfrm>
            <a:off x="539552" y="207324"/>
            <a:ext cx="4572000" cy="20928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Внесены предложения по операции «Ветеран живет рядом» - помогать силами подростков ТОС ветеранам ВОВ и вдовам не только  с огородными работами, уборкой дров, уборкой придомовой территории, подвозом воды,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и организовать поздравление ветеранов  с  Днем Победы и юбилейными датами  не только на дому  но и тех, кто находиться на лечении в Островской ЦРБ (данная акция стала постоянной).</a:t>
            </a:r>
          </a:p>
          <a:p>
            <a:endParaRPr lang="ru-RU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90470CE-F5E8-4A2E-B6ED-2B3FAD6EBE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204864"/>
            <a:ext cx="3651821" cy="288975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4F605B22-28D6-49B7-8634-DCA6E862A4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395" y="4478614"/>
            <a:ext cx="3633531" cy="225571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8655700-34BD-4B5C-87C1-E2167C475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4333661"/>
            <a:ext cx="3548180" cy="266418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A7097B3-F606-4D7A-9978-5D4BD12181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833">
            <a:off x="5383464" y="381941"/>
            <a:ext cx="3423961" cy="378227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36C7F797-CA78-4678-9D31-47094F7C3BE4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27" y="2379386"/>
            <a:ext cx="3199765" cy="2009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23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4C08899-9A48-4EC8-AAC8-F35B9BECF242}"/>
              </a:ext>
            </a:extLst>
          </p:cNvPr>
          <p:cNvSpPr/>
          <p:nvPr/>
        </p:nvSpPr>
        <p:spPr>
          <a:xfrm>
            <a:off x="554765" y="476672"/>
            <a:ext cx="331236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2019 году в связи с переходом на цифровое телевидение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помогали ветеранам подсоединить приставки цифрового вещания и наладить видеосигнал.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71B6A0-E421-4800-87A3-6AEA19439E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" y="4198465"/>
            <a:ext cx="3528392" cy="2256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9B5B0FB-DC3D-493C-8F38-E4D5E586E20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5" y="1693904"/>
            <a:ext cx="3528392" cy="24677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776C0F2-C845-4413-A199-29D0D3FE61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9288" t="5200" r="38188" b="6601"/>
          <a:stretch/>
        </p:blipFill>
        <p:spPr>
          <a:xfrm>
            <a:off x="4211960" y="440668"/>
            <a:ext cx="4505643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7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3AD3E5B-898E-4371-99CF-B12623374CF3}"/>
              </a:ext>
            </a:extLst>
          </p:cNvPr>
          <p:cNvSpPr/>
          <p:nvPr/>
        </p:nvSpPr>
        <p:spPr>
          <a:xfrm>
            <a:off x="251520" y="260648"/>
            <a:ext cx="806489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Председатели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уличкомы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Советы МКД, депутаты и просто активные жители оказывают неоценимую помощь администрации в проведении сходов и собраний. На них рассматриваются вопросы разной тематики - благоустройства территории, строительство дорог, участие в различных программах, выборы способов управления МКД и многие другие. Главный принцип работы администрации 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ТОСами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-поддержка жителей и со финансирование. </a:t>
            </a: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Стоит отметить, что вся работа администрации строится в тесном сотрудничестве с председателями </a:t>
            </a:r>
            <a:r>
              <a:rPr lang="ru-RU" sz="1400" u="sng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</a:t>
            </a:r>
            <a:r>
              <a:rPr lang="ru-RU" sz="1400" u="sng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которые напрямую обращаются к главе поселения с вопросами и проблемами от граждан. Такое взаимодействие позволяет решать вопросы более продуктивно и сократить количество жалоб и недовольств от населения.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7EC5A54-FB0C-4E14-9B54-5FFA6398A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628" y="2636912"/>
            <a:ext cx="3998383" cy="300208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C38B0B2-2CC2-4085-B2F3-99B6005E2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585715"/>
            <a:ext cx="4032448" cy="301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2E46B0E5-0503-414A-A685-76EF5A3FAC58}"/>
              </a:ext>
            </a:extLst>
          </p:cNvPr>
          <p:cNvSpPr/>
          <p:nvPr/>
        </p:nvSpPr>
        <p:spPr>
          <a:xfrm>
            <a:off x="467544" y="548680"/>
            <a:ext cx="3384376" cy="2187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 по инициативе жителей с помощью администрации  были устроены дороги по ул. Мира и Строителей. Жители собрали средства, организовали субботники. Администрация поддержала инициативу оплатив работу техники.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5A5C5E-392A-40C4-8719-973532BCE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269" y="3068960"/>
            <a:ext cx="4472293" cy="29881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CAC4E69-AD12-42A8-A487-096849FCA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42501">
            <a:off x="4063656" y="331492"/>
            <a:ext cx="4472293" cy="30482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8EEF6A8-5AFF-4DBF-AF0C-27F0357ABB5B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82857">
            <a:off x="5220072" y="3717032"/>
            <a:ext cx="3600400" cy="26135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236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825196D-79F1-4B6A-AC60-F9CDF5066EAC}"/>
              </a:ext>
            </a:extLst>
          </p:cNvPr>
          <p:cNvSpPr/>
          <p:nvPr/>
        </p:nvSpPr>
        <p:spPr>
          <a:xfrm>
            <a:off x="179512" y="260648"/>
            <a:ext cx="4572000" cy="215559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инициативе граждан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ул.Лесной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посёлка Островское  на  собрании жителей  решался вопрос о ремонте дороги этой улицы. На  собрании был обсужден  план и финансирование ремонтных работ. Кроме этого был поднят вопрос и о ремонте водопровода. Стоит отметить что за последнее время улица значительно помолодела и преобразилась.  И ее жители активно принимают участие во всех сходах и собраниях.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A20C21-D7EE-49A0-8BBE-5A4FF3436D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761" y="-99392"/>
            <a:ext cx="3666688" cy="367240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1D895FE-25B0-4EFC-81F8-5ACD2764F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00785">
            <a:off x="5414618" y="2322584"/>
            <a:ext cx="3737172" cy="41273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962CF9E-96A8-423C-BA74-32E655B13ECF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53"/>
          <a:stretch/>
        </p:blipFill>
        <p:spPr bwMode="auto">
          <a:xfrm rot="548951">
            <a:off x="2941866" y="3810187"/>
            <a:ext cx="3439936" cy="2668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88E7FDF-A4FD-4F25-82E3-911EDC142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2487681"/>
            <a:ext cx="3846909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60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ABCA367-8814-43B1-BE7C-8E10A6187DF3}"/>
              </a:ext>
            </a:extLst>
          </p:cNvPr>
          <p:cNvSpPr/>
          <p:nvPr/>
        </p:nvSpPr>
        <p:spPr>
          <a:xfrm>
            <a:off x="395536" y="191443"/>
            <a:ext cx="83529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По программе общественных инициатив отремонтирована дорога на ул. Островского – одна из центральных улиц в поселке. Здесь находится храм, который посещают много прихожан как из поселка так и с района.</a:t>
            </a: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0F0B6C-977F-4F4F-BE79-2499398A76E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75764"/>
            <a:ext cx="3744416" cy="2486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9EA5CDFD-BA6C-4C26-BE71-396F682B0057}"/>
              </a:ext>
            </a:extLst>
          </p:cNvPr>
          <p:cNvSpPr/>
          <p:nvPr/>
        </p:nvSpPr>
        <p:spPr>
          <a:xfrm>
            <a:off x="487003" y="3429000"/>
            <a:ext cx="83529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Благодаря общественной инициативе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№7 «Депутатский»  при участии и поддержки администрации поселения в торжественной обстановке была открыта детская площадка, которую так давно здесь ждали</a:t>
            </a:r>
            <a:endParaRPr lang="ru-RU" sz="1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C69E611-E4E9-471E-B0E8-B85889417AD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15244" b="15447"/>
          <a:stretch/>
        </p:blipFill>
        <p:spPr bwMode="auto">
          <a:xfrm>
            <a:off x="4499992" y="967112"/>
            <a:ext cx="3888432" cy="2358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661D25F-919E-48C3-9192-7767D07E1D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64" y="3952220"/>
            <a:ext cx="3710488" cy="2377832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B1638C-9BA2-49C6-8A49-958B39A75C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510" y="4077072"/>
            <a:ext cx="3884922" cy="225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18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32642DD-F546-41BA-94C7-D82790BCF713}"/>
              </a:ext>
            </a:extLst>
          </p:cNvPr>
          <p:cNvSpPr/>
          <p:nvPr/>
        </p:nvSpPr>
        <p:spPr>
          <a:xfrm>
            <a:off x="251520" y="188640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В 2018 году   в конкурсном отборе муниципальных образований, основанных на общественных инициативах, с проектом «Устройства детской площадки» вышел с инициативой ТОС №8 «Кинешемка». Администрация поселения помогла приобрести детское игровое оборудование, а силами жителей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произведено на безвозмездной основе благоустройство прилегающей территории, установка и монтаж оборудования, разбиты цветники, установлена песочница, лавки и урны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85DEFA4-D09A-4BE6-859A-0865B6867A7D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04" b="13564"/>
          <a:stretch/>
        </p:blipFill>
        <p:spPr bwMode="auto">
          <a:xfrm>
            <a:off x="683568" y="3732226"/>
            <a:ext cx="4679454" cy="2937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202E936-E5E5-4644-ABC7-DFAEA3CF03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75" r="19775" b="32379"/>
          <a:stretch/>
        </p:blipFill>
        <p:spPr bwMode="auto">
          <a:xfrm>
            <a:off x="120837" y="2435409"/>
            <a:ext cx="4427984" cy="2246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B8C5B5-3379-4975-A72C-3AEED528F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4623" y="292102"/>
            <a:ext cx="3672408" cy="566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95C4FCA-DCCF-4782-8AED-889B8949207E}"/>
              </a:ext>
            </a:extLst>
          </p:cNvPr>
          <p:cNvSpPr/>
          <p:nvPr/>
        </p:nvSpPr>
        <p:spPr>
          <a:xfrm>
            <a:off x="395536" y="260648"/>
            <a:ext cx="4572000" cy="16945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В 2019 году для участия в данной программе заявился ТОС «Пушкинский» с проектом «Устройство контейнерных площадок с твердым покрытием на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ул.Советская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ул. Пушкинская, ул. Первомайская, ул. Титова,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ул.Тихая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п. Островское».  Администрация поселения поддержала данную инициативу. Проект  был успешно защищен и одобрен для реализации.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EE1B328-FEC5-436F-83B8-F1093F7535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75" y="235420"/>
            <a:ext cx="3036670" cy="1925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F741107D-B211-4354-A051-358B2D4DF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855" y="2133038"/>
            <a:ext cx="426372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6EC7FA7-61C6-4A7F-91FA-5E9FB2D07612}"/>
              </a:ext>
            </a:extLst>
          </p:cNvPr>
          <p:cNvSpPr/>
          <p:nvPr/>
        </p:nvSpPr>
        <p:spPr>
          <a:xfrm>
            <a:off x="285624" y="2006001"/>
            <a:ext cx="51945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Очень активно обсуждается и продвигается  желание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участию в муниципальной программе «Формирование современной городской среды». На сегодняшний день благоустроено 9 дворовых  территории МКД  п.Островское: 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ул.Шолохова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д.11,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ул.Полевая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д.1А , Полевая д.1Б,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ул.Полевая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д.1В,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ул.Гагарина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д.12,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ул.Парковая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11,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ул.Парковая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д.11А.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2A6B1A-3D22-4FAF-9363-F23C526A60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99619">
            <a:off x="33207" y="3253248"/>
            <a:ext cx="3444539" cy="262150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4A32040-5B71-4491-94BD-5CF23A7701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878" y="3813544"/>
            <a:ext cx="4104326" cy="3308458"/>
          </a:xfrm>
          <a:prstGeom prst="rect">
            <a:avLst/>
          </a:prstGeom>
          <a:noFill/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365E387-AA3C-4D54-A840-EE7A9424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637" y="2168737"/>
            <a:ext cx="3897363" cy="330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5D028EB1-B5FA-473C-AB7A-E25255A972AD}"/>
              </a:ext>
            </a:extLst>
          </p:cNvPr>
          <p:cNvSpPr/>
          <p:nvPr/>
        </p:nvSpPr>
        <p:spPr>
          <a:xfrm>
            <a:off x="-324544" y="116632"/>
            <a:ext cx="4572000" cy="10030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542925"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две общественные территории: «Сквер у РЦКД», «Площадь у РЦКД», которые стали излюбленным местом отдыха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островчан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гостей поселка.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7AE2673-9917-4E5E-ABED-F5F5C49F960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2641"/>
            <a:ext cx="3779912" cy="3010161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548F374-0B7B-47FF-B24E-2D31BA95C6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37" y="1051715"/>
            <a:ext cx="3779912" cy="2592288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401B3A9-57C2-4CA8-8B56-0E6CE65919D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76"/>
          <a:stretch/>
        </p:blipFill>
        <p:spPr bwMode="auto">
          <a:xfrm>
            <a:off x="338483" y="3861048"/>
            <a:ext cx="4480480" cy="2487295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CCB666-D3B3-4E00-AE3A-0D06ABD71A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681" y="3566793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952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AE5E18BC-DAD0-4D6E-BFBC-36801A5D14FE}"/>
              </a:ext>
            </a:extLst>
          </p:cNvPr>
          <p:cNvSpPr/>
          <p:nvPr/>
        </p:nvSpPr>
        <p:spPr>
          <a:xfrm>
            <a:off x="198424" y="95654"/>
            <a:ext cx="4346594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ТОС №9 «Старый Центр» Выступил с инициативой благоустройства центральной рыночной площади. Член ТОС Румянцев Илья подготовил проект и разработал элементы благоустройства, которые будут украшать площадь и будут гармоничным продолжением сквера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А.Н.Островского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, который был благоустроен на месте старого парка с акациями по инициативе клуба «Молодая семья». Он стал украшением центральной улицы посёлка и пользуется большой популярностью среди молодежи, жителей и гостей поселения. Стоит отметить, что все кованые элементы в сквере разработаны и выполнены именно им. 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A2C17B-B484-4640-9C9E-5B3063BC3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95654"/>
            <a:ext cx="3457559" cy="21602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B6530B-2591-4339-85E6-81002D778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133" y="2269759"/>
            <a:ext cx="3725369" cy="21664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6BF53E3-DE15-4BEB-9B54-5E1F2B74EE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1" y="3429000"/>
            <a:ext cx="4072315" cy="3054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FF3E2F9-5110-4613-B3C9-D70C2FC888D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85" y="4450036"/>
            <a:ext cx="3857467" cy="216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700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3ABFF737-E772-4A41-9545-F75F9AFAEEA5}"/>
              </a:ext>
            </a:extLst>
          </p:cNvPr>
          <p:cNvSpPr txBox="1">
            <a:spLocks/>
          </p:cNvSpPr>
          <p:nvPr/>
        </p:nvSpPr>
        <p:spPr>
          <a:xfrm>
            <a:off x="251520" y="260648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800" b="1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образование Островское(центральное) сельское поселение  островского муниципального района костромской области </a:t>
            </a:r>
            <a: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91F4828-2A29-466E-B7F7-8DDEE0E0ED63}"/>
              </a:ext>
            </a:extLst>
          </p:cNvPr>
          <p:cNvSpPr/>
          <p:nvPr/>
        </p:nvSpPr>
        <p:spPr>
          <a:xfrm>
            <a:off x="539552" y="1773552"/>
            <a:ext cx="367240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Островское (центральное) сельское поселение – это административный центр Островского муниципального района, площадью 755 га и численностью населения на 01.01.2019 год – 4970 человек. На территории поселка 63 улицы, 1122 домовладения, 29 из которых многоквартирные дома, 638 дома индивид. застройки, 455 блок. застройки.</a:t>
            </a:r>
          </a:p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 поселения зарегистрировано и работает 68 учреждений и предприятий. Работающего населения 2988 чел., пенсионеров 1152 чел., школьников 611 чел., детей дошкольного возраста 456 чел.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5EF95F40-2C4B-4C3A-85C0-80503224A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12776"/>
            <a:ext cx="4289932" cy="4188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3708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D583842-ECE4-43D4-BB78-06C8B5ED3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602" y="429508"/>
            <a:ext cx="8260796" cy="599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6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9EA097-3404-4B45-A874-54D0B417AB3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79" y="1190710"/>
            <a:ext cx="4213760" cy="5318754"/>
          </a:xfrm>
          <a:prstGeom prst="rect">
            <a:avLst/>
          </a:prstGeom>
          <a:noFill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1766D39-6477-4E4A-B81D-C806D302861E}"/>
              </a:ext>
            </a:extLst>
          </p:cNvPr>
          <p:cNvSpPr/>
          <p:nvPr/>
        </p:nvSpPr>
        <p:spPr>
          <a:xfrm>
            <a:off x="179512" y="330510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А в  этом году по программе «Формирования современной городской среды»  преобразится и бывшая рыночная площадь. На ее  месте будет благоустроен сквер «Молодежный»</a:t>
            </a:r>
            <a:endParaRPr lang="ru-RU" sz="14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26DAB9-C890-4128-AB53-6BEA777509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1" y="1169750"/>
            <a:ext cx="3755329" cy="2816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A2955A0-BFBA-4CBD-8382-37EDD09E6F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t="8710" r="2701" b="12324"/>
          <a:stretch/>
        </p:blipFill>
        <p:spPr>
          <a:xfrm>
            <a:off x="358240" y="3990953"/>
            <a:ext cx="3947323" cy="247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45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C2A150FA-813E-4F9E-9B4C-2DD26A0CDF0B}"/>
              </a:ext>
            </a:extLst>
          </p:cNvPr>
          <p:cNvSpPr/>
          <p:nvPr/>
        </p:nvSpPr>
        <p:spPr>
          <a:xfrm>
            <a:off x="144638" y="260648"/>
            <a:ext cx="8399952" cy="123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Островского (центрального) сельского поселения приглашает председателей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совещания при рассмотрении вопросов организации летней занятости детей, проведению работ по санитарной очистке и благоустройству территории домовладений п.Островское. Ежегодно в рамках проводимого конкурса по благоустройству Островского(центрального) сельского поселения проводится конкурс между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ТОСами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улицами, домовладениями.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5A6CBD8-76E2-436C-8FEA-AE4E117B8AA5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10388" r="5937" b="12975"/>
          <a:stretch/>
        </p:blipFill>
        <p:spPr bwMode="auto">
          <a:xfrm>
            <a:off x="4716016" y="1542652"/>
            <a:ext cx="3969014" cy="2456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79AAAE-965E-48E2-8C71-93EDFD05E7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38897"/>
            <a:ext cx="3661046" cy="21421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4928C5F-CEF5-4962-A710-F7B24F20AD7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3847167"/>
            <a:ext cx="4152900" cy="2750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988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C2278BA-85E6-4777-887C-FD811D8FEB3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580"/>
            <a:ext cx="3163570" cy="2372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94FF39F-A00F-48C9-AFCE-02329B5A1E5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087" y="3284984"/>
            <a:ext cx="3143121" cy="2372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0AD18C-B840-49F6-B9F9-ADF29E415A9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683" y="4076038"/>
            <a:ext cx="3275965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59C664C-6AB8-442F-948C-351DC07092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2" y="2257962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7FC1DA-1ECA-45B9-9173-5304E589B045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1" y="4095133"/>
            <a:ext cx="3275965" cy="2457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3D617AD-3A01-43CB-B2B3-0ACE2D78A344}"/>
              </a:ext>
            </a:extLst>
          </p:cNvPr>
          <p:cNvSpPr txBox="1"/>
          <p:nvPr/>
        </p:nvSpPr>
        <p:spPr>
          <a:xfrm>
            <a:off x="508387" y="191663"/>
            <a:ext cx="482453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Летняя занятость детей.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D59F36C-40E7-43B9-9E5C-A13C58BFD5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534" y="356492"/>
            <a:ext cx="4557930" cy="279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7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332331C4-F349-4657-8185-75F77DB9FE49}"/>
              </a:ext>
            </a:extLst>
          </p:cNvPr>
          <p:cNvSpPr/>
          <p:nvPr/>
        </p:nvSpPr>
        <p:spPr>
          <a:xfrm>
            <a:off x="323528" y="152440"/>
            <a:ext cx="4572000" cy="1877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Стоит отметить  что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активно сотрудничают с администрацией  во всех направлениях благоустройства. С началом весенней санитарной очисткой немаловажную роль играет проведение субботников, в котором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участвуют очень активно. В течении года проведено 12 массовых субботников, в которых участвовало 3736 человек убрано  3 несанкционированные свалки, 3 ветхих постройки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EAAC9BC-E43E-4331-9C5E-2DA4DCE16A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86" y="336536"/>
            <a:ext cx="355508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88EA38-B39E-411C-ACF3-4A9ECD652C9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78" y="2029877"/>
            <a:ext cx="3322495" cy="2152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1ACBA4-D527-4B39-BAAE-54A3F5D1347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569" y="3573016"/>
            <a:ext cx="3716653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1F3A946-47DF-4D68-9902-D87C2B150C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32"/>
          <a:stretch/>
        </p:blipFill>
        <p:spPr>
          <a:xfrm>
            <a:off x="611560" y="4375909"/>
            <a:ext cx="3716653" cy="2335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37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53E7BC3-F0FB-4C68-BDDB-91B8E6CE049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6" b="10338"/>
          <a:stretch/>
        </p:blipFill>
        <p:spPr bwMode="auto">
          <a:xfrm>
            <a:off x="323528" y="260648"/>
            <a:ext cx="3816424" cy="29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7B953CF-2D1E-4012-BB9A-5CAB3742D9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208" y="476672"/>
            <a:ext cx="397123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4E6EDDC-DAD3-4187-A4C9-D6993BA4FDD1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429000"/>
            <a:ext cx="3744416" cy="29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C98639A-9581-4B21-8035-AAE41AF90C5A}"/>
              </a:ext>
            </a:extLst>
          </p:cNvPr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9553" y="3556992"/>
            <a:ext cx="4104455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34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4957E6-D60C-4859-9A04-B90CBDD151ED}"/>
              </a:ext>
            </a:extLst>
          </p:cNvPr>
          <p:cNvSpPr/>
          <p:nvPr/>
        </p:nvSpPr>
        <p:spPr>
          <a:xfrm>
            <a:off x="395536" y="260648"/>
            <a:ext cx="4572000" cy="16904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активно  принимают  участие во всех  экологических акциях:  посвященных Всероссийскому дню леса, экологическая весна. 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 ТОС «Кинешемка» высадили аллею из сосен на территории своей детской площадки. ТОС «Пушкинский» и «Старый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Ценрт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провели субботник в парке у РЦКД. 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9EFB408-79F5-41EC-98F7-D83A5F3A1A2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760">
            <a:off x="5386705" y="407487"/>
            <a:ext cx="2985135" cy="3663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33F0BED-DD7B-4DD5-8A37-3CC12237ED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24929">
            <a:off x="493953" y="2071520"/>
            <a:ext cx="3551944" cy="37656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9BBE8E-4138-4E99-8B60-7A604D371F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738" t="52067" r="36612" b="8597"/>
          <a:stretch/>
        </p:blipFill>
        <p:spPr>
          <a:xfrm>
            <a:off x="3491880" y="3535286"/>
            <a:ext cx="4725310" cy="301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1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E3B0AC1-A022-4800-8DAE-AE4BB0D0E8E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384376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B533396-E2E4-4A46-BEA3-8AF1AAEB010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887" y="523391"/>
            <a:ext cx="3503290" cy="2473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090148-352C-4916-A152-E83BA0522B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12976"/>
            <a:ext cx="3600400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0E2D27-3DCA-4757-B61B-B70A93FE748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21097"/>
            <a:ext cx="378519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125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7AB6DA9-13DE-42DB-8335-C7C64B967C18}"/>
              </a:ext>
            </a:extLst>
          </p:cNvPr>
          <p:cNvSpPr/>
          <p:nvPr/>
        </p:nvSpPr>
        <p:spPr>
          <a:xfrm>
            <a:off x="179512" y="163048"/>
            <a:ext cx="8568952" cy="1233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447675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Работа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заключается ещё и в привлечении населения к спортивной жизни. За последнее время наиболее полюбившимися стали семейные состязания и число участвующих семей значительно увеличивается с каждым годом. Стоит отметить, что активными участниками спортивных мероприятий являются не только молодежь, но и люди более зрелого возраста что подтверждает проведение ежегодной спартакиады среди первичных ветеранских организаций.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1390813-DFAF-49BB-9FE0-B7B5781ED55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238" y="1977157"/>
            <a:ext cx="2857500" cy="2143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FF9A237-E32B-44E3-A989-2A1B1FC469B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738" y="1885800"/>
            <a:ext cx="3082290" cy="2313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E7C288-B79A-4A59-BA30-02693396767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0" y="1747287"/>
            <a:ext cx="3019425" cy="260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AFCBE18-31A5-481C-81AF-98E11F3D219D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34"/>
          <a:stretch/>
        </p:blipFill>
        <p:spPr bwMode="auto">
          <a:xfrm>
            <a:off x="91145" y="4424818"/>
            <a:ext cx="3291205" cy="19565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2FC3032-C056-4AF3-9126-02230D8BB5A1}"/>
              </a:ext>
            </a:extLst>
          </p:cNvPr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1531" y="4375643"/>
            <a:ext cx="2981325" cy="205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9098C2C-D72B-466F-BA88-E7A1A76DA5E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91" y="4473992"/>
            <a:ext cx="2689180" cy="1956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696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E24CCA6-A8CD-4D72-8C73-311846C4223D}"/>
              </a:ext>
            </a:extLst>
          </p:cNvPr>
          <p:cNvSpPr/>
          <p:nvPr/>
        </p:nvSpPr>
        <p:spPr>
          <a:xfrm>
            <a:off x="287524" y="384767"/>
            <a:ext cx="334837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          На стадионе «Юность» идет установка площадки для сдачи норм ГТО</a:t>
            </a:r>
            <a:br>
              <a:rPr lang="ru-RU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</a:br>
            <a:r>
              <a:rPr lang="ru-RU" sz="1400" kern="100" dirty="0">
                <a:solidFill>
                  <a:srgbClr val="000000"/>
                </a:solidFill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Оборудование для нее поступило еще в прошлом году в рамках федерального и регионального проектов «Спорт-норма жизни» нацпроекта «Демография». Для жителей поселка это очень радостное событие, так как появились дополнительные возможность заниматься спортом . Здесь можно будет не только сдавать нормы ГТО, но и заниматься общефизической подготовкой. Шведская стенка, теннисный стол, тренажеры для развития различных групп мышц — все это оборудование очень хорошего качества и может эксплуатироваться в любое время года.    </a:t>
            </a:r>
            <a:endParaRPr lang="ru-RU" sz="1400" kern="100" dirty="0">
              <a:effectLst/>
              <a:latin typeface="Arial" panose="020B0604020202020204" pitchFamily="34" charset="0"/>
              <a:ea typeface="Lucida Sans Unicode" panose="020B0602030504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022C45F-F902-44AF-8667-113999556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353476"/>
            <a:ext cx="5132805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21F7A9-45F2-4EA3-9363-B032A6062A81}"/>
              </a:ext>
            </a:extLst>
          </p:cNvPr>
          <p:cNvSpPr txBox="1">
            <a:spLocks/>
          </p:cNvSpPr>
          <p:nvPr/>
        </p:nvSpPr>
        <p:spPr>
          <a:xfrm>
            <a:off x="281868" y="404664"/>
            <a:ext cx="8568952" cy="792088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i="1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3200" b="1" i="1" dirty="0">
                <a:latin typeface="Book Antiqua" panose="0204060205030503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Муниципальные выборы </a:t>
            </a:r>
            <a:r>
              <a:rPr lang="ru-RU" sz="1800" b="1" i="1" dirty="0">
                <a:latin typeface="Book Antiqua" panose="02040602050305030304" pitchFamily="18" charset="0"/>
                <a:ea typeface="Calibri" panose="020F0502020204030204" pitchFamily="34" charset="0"/>
                <a:cs typeface="Aharoni" panose="02010803020104030203" pitchFamily="2" charset="-79"/>
              </a:rPr>
              <a:t>(2018г.)</a:t>
            </a:r>
            <a:r>
              <a:rPr lang="ru-RU" sz="3200" dirty="0">
                <a:ea typeface="Calibri" panose="020F0502020204030204" pitchFamily="34" charset="0"/>
                <a:cs typeface="Aharoni" panose="02010803020104030203" pitchFamily="2" charset="-79"/>
              </a:rPr>
              <a:t/>
            </a:r>
            <a:br>
              <a:rPr lang="ru-RU" sz="3200" dirty="0">
                <a:ea typeface="Calibri" panose="020F0502020204030204" pitchFamily="34" charset="0"/>
                <a:cs typeface="Aharoni" panose="02010803020104030203" pitchFamily="2" charset="-79"/>
              </a:rPr>
            </a:br>
            <a:endParaRPr lang="ru-RU" sz="3200" dirty="0">
              <a:cs typeface="Aharoni" panose="02010803020104030203" pitchFamily="2" charset="-79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A8D7AF4E-98B1-4C95-B24C-8D2AAC8BDF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832" y="1059928"/>
            <a:ext cx="8496300" cy="71288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marL="228600" eaLnBrk="1" hangingPunct="1">
              <a:lnSpc>
                <a:spcPct val="115000"/>
              </a:lnSpc>
              <a:spcAft>
                <a:spcPts val="1000"/>
              </a:spcAft>
              <a:buClrTx/>
              <a:buFontTx/>
              <a:buNone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800" algn="l"/>
                <a:tab pos="8458200" algn="l"/>
                <a:tab pos="9372600" algn="l"/>
                <a:tab pos="10287000" algn="l"/>
              </a:tabLst>
            </a:pPr>
            <a:r>
              <a:rPr lang="ru-RU" dirty="0">
                <a:solidFill>
                  <a:srgbClr val="000000"/>
                </a:solidFill>
                <a:latin typeface="+mj-lt"/>
              </a:rPr>
              <a:t>Всего в выборах главы Островского(центрального) сельского поселения приняли участие 3650 человек, что составляет 99,26%.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F1798FA-7EC3-4EE6-863D-17CDA90C7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959" y="2204865"/>
            <a:ext cx="3912735" cy="33123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6EC4042-5505-4442-9E60-293E0F9E91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0076" t="3800" r="38188" b="3800"/>
          <a:stretch/>
        </p:blipFill>
        <p:spPr>
          <a:xfrm rot="249901">
            <a:off x="5004048" y="2037312"/>
            <a:ext cx="3546201" cy="441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5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F33B7D7-3A8F-410E-9DAE-AC1B75CF5C3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04664"/>
            <a:ext cx="3001645" cy="3460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EFB82A2-9F0A-474C-A258-D11DE715EE2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2343">
            <a:off x="4683971" y="533359"/>
            <a:ext cx="2901315" cy="341185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75AFF95-7E5D-407A-B1CA-48106AA8749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2589">
            <a:off x="5661418" y="2583519"/>
            <a:ext cx="2895600" cy="35521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908E82F-269D-4436-A629-04F499FE1C9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05" y="2627148"/>
            <a:ext cx="2998470" cy="36569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669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D45A54C-8818-4439-846C-803E64D69058}"/>
              </a:ext>
            </a:extLst>
          </p:cNvPr>
          <p:cNvSpPr/>
          <p:nvPr/>
        </p:nvSpPr>
        <p:spPr>
          <a:xfrm>
            <a:off x="251520" y="173946"/>
            <a:ext cx="8722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b="1" i="1" dirty="0"/>
          </a:p>
          <a:p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В поселке проходит много культурно-массовых мероприятий. Большинство из них организовано совместно   с органами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 С 2018 - 2019 год  прошло 165 мероприятий, в которых участвовало 26732 человека</a:t>
            </a:r>
            <a:endParaRPr lang="ru-RU" sz="1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D4FB556-C645-45EB-B59F-7B3C947498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27" y="1517441"/>
            <a:ext cx="5156253" cy="2199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8D9A5D-600F-49BD-89AF-05E01D15F8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77" y="1625241"/>
            <a:ext cx="3340600" cy="2368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30F414-C497-4C58-8C84-F418DBDED3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8"/>
          <a:stretch/>
        </p:blipFill>
        <p:spPr>
          <a:xfrm>
            <a:off x="30910" y="3617640"/>
            <a:ext cx="4316160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A6747C-CF86-41B0-A313-88EDDE50BC7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11872">
            <a:off x="4542399" y="4211996"/>
            <a:ext cx="3676381" cy="21927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507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60EE9A9-C51C-4CFD-A613-399F0EE4767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4371340" cy="2413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1C6A7B3-5F8C-4890-A041-D5D2A8BD8B1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4747">
            <a:off x="5290743" y="1055439"/>
            <a:ext cx="2883535" cy="4353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EE4A09-875D-4931-A2A6-24B31E134AF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08" y="2852936"/>
            <a:ext cx="3100596" cy="35778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0294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4CCB09-657D-457B-93B7-B83ED8EB8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48680"/>
            <a:ext cx="8153400" cy="990600"/>
          </a:xfrm>
        </p:spPr>
        <p:txBody>
          <a:bodyPr/>
          <a:lstStyle/>
          <a:p>
            <a:r>
              <a:rPr lang="en-US" sz="2000" b="1" i="1" dirty="0"/>
              <a:t>III</a:t>
            </a:r>
            <a:r>
              <a:rPr lang="ru-RU" sz="2000" b="1" i="1" dirty="0"/>
              <a:t>. Организация взаимодействия органов ТОС с территориальными органами социальной защиты населения, опеки и попечительства: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421B296-C66C-4ADE-BB26-C71AAAA3C7CE}"/>
              </a:ext>
            </a:extLst>
          </p:cNvPr>
          <p:cNvSpPr/>
          <p:nvPr/>
        </p:nvSpPr>
        <p:spPr>
          <a:xfrm>
            <a:off x="107504" y="1503921"/>
            <a:ext cx="5184576" cy="1986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через работу ТОС,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уликомов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домовых комитетов привлекает жителей поселка к участию в социально значимых мероприятиях  проводимых совместно с органами соцзащиты населения, опеки и попечительства.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активно участвуют в акциях данной направленности и зачастую бывают инициаторами многих благотворительных и волонтёрских движений.</a:t>
            </a:r>
            <a:r>
              <a:rPr lang="ru-RU" dirty="0"/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Регулярно проходят акции «Забота» и «Вместе поможем ветеранам»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7D5C312-D578-4233-B7C9-DF56D0FB8D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768" y="1606074"/>
            <a:ext cx="3187700" cy="2115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319D7AD-9682-4476-A751-A734E4B3D29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7" b="2844"/>
          <a:stretch/>
        </p:blipFill>
        <p:spPr bwMode="auto">
          <a:xfrm>
            <a:off x="251520" y="3498577"/>
            <a:ext cx="3121025" cy="2075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5FD8A7F-0165-43CA-A9F4-370594CFCBB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587177"/>
            <a:ext cx="2990850" cy="1990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34A6F7E-EA53-474D-965C-5E3816F6A50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61"/>
          <a:stretch/>
        </p:blipFill>
        <p:spPr bwMode="auto">
          <a:xfrm>
            <a:off x="5292202" y="3975350"/>
            <a:ext cx="3648075" cy="23564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8030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62B47A-DA79-48D8-A2B4-DDD55C61759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3814">
            <a:off x="4542682" y="463137"/>
            <a:ext cx="2800601" cy="3246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E81D1E-60C3-4767-B646-22A5CF9666D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45445"/>
            <a:ext cx="3024336" cy="39481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9558577-47FD-4D79-B022-2C987421BD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374" y="3957877"/>
            <a:ext cx="3837173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14F76B7-F501-476C-B619-0CA55A8BA8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823" y="3730133"/>
            <a:ext cx="3837173" cy="293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75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5EDBFCF-BECE-40F1-A2F6-5B8AD752383E}"/>
              </a:ext>
            </a:extLst>
          </p:cNvPr>
          <p:cNvSpPr/>
          <p:nvPr/>
        </p:nvSpPr>
        <p:spPr>
          <a:xfrm>
            <a:off x="251520" y="188640"/>
            <a:ext cx="406794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 По инициативе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отца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Андрея настоятеля храма 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Иоанна Кронштадтского,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прихожан храма и членов ТОС неоднократно проводилась акция «Всем миром за восстановление колокольни и  Троицкой церкви ». Ранее в разрушенном храме располагалось здание КБО, которое потом почти полностью было уничтожено пожаром». 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774E63-FB89-4083-88E4-AB03E3C89F0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08" y="188640"/>
            <a:ext cx="3738365" cy="2710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CE19DC7-6D61-4D86-8C12-64E40B9B54E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03" y="2996952"/>
            <a:ext cx="3738364" cy="2505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B5CE7C7-05F4-46D7-B9F3-DAEBDE313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32" y="1789078"/>
            <a:ext cx="3738364" cy="46843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7D83437-F0A4-49F4-8FE2-0109D94DB7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4938"/>
          <a:stretch/>
        </p:blipFill>
        <p:spPr>
          <a:xfrm>
            <a:off x="5148064" y="4610731"/>
            <a:ext cx="3884632" cy="218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44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EEF7FB9-539C-47F4-AE98-A2B0D0E29243}"/>
              </a:ext>
            </a:extLst>
          </p:cNvPr>
          <p:cNvSpPr/>
          <p:nvPr/>
        </p:nvSpPr>
        <p:spPr>
          <a:xfrm>
            <a:off x="251520" y="188640"/>
            <a:ext cx="51125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Уже  более 7 лет  функционируют  такие патриотические  клубы  Островчан как  «Ветераны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морфлота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», «Ветераны пограничники» и «Ветераны ВДВ», созданные  по  инициативе  активных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ТОСоовце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Волкова С.В. 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Коммисарова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В.Н.  В  дни образования и юбилейные даты данных   войск членами клубов  проводятся памятные  митинги  у памятника погибших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островчан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в годы ВОВ. Во время митинга проводится памятная литургия по погибшим, возлагаются цветы, проводятся беседы с подростками.</a:t>
            </a:r>
            <a:endParaRPr lang="ru-RU" sz="14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BF1165D-E1C6-4489-B382-E65CFDA7FF0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52" y="98421"/>
            <a:ext cx="3065780" cy="4088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62A808-43B3-45B7-A293-87FA1A80519E}"/>
              </a:ext>
            </a:extLst>
          </p:cNvPr>
          <p:cNvPicPr/>
          <p:nvPr/>
        </p:nvPicPr>
        <p:blipFill>
          <a:blip r:embed="rId3" cstate="print"/>
          <a:srcRect b="10054"/>
          <a:stretch>
            <a:fillRect/>
          </a:stretch>
        </p:blipFill>
        <p:spPr bwMode="auto">
          <a:xfrm>
            <a:off x="1610069" y="1937301"/>
            <a:ext cx="3465987" cy="2212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CCCB079-E0C6-46FF-987C-433EE12A771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r="20102" b="8973"/>
          <a:stretch/>
        </p:blipFill>
        <p:spPr bwMode="auto">
          <a:xfrm>
            <a:off x="201763" y="4150187"/>
            <a:ext cx="3528392" cy="2599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FB23D06-201F-4B37-883C-FEF9DB8FAFCC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40"/>
          <a:stretch/>
        </p:blipFill>
        <p:spPr bwMode="auto">
          <a:xfrm>
            <a:off x="4283968" y="4150187"/>
            <a:ext cx="3941241" cy="24842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2702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E867AEE-A19B-4899-AAEE-91D7C8B1B42E}"/>
              </a:ext>
            </a:extLst>
          </p:cNvPr>
          <p:cNvSpPr/>
          <p:nvPr/>
        </p:nvSpPr>
        <p:spPr>
          <a:xfrm>
            <a:off x="179850" y="139622"/>
            <a:ext cx="4572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i="1" dirty="0">
                <a:solidFill>
                  <a:srgbClr val="40404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год рано утром 3 декабря в центре поселка Островское возле памятника воинам, не вернувшимся с фронта в годы Великой Отечественной войны, стал традиционным Памятный митинг, на котором присутствуют ветераны, дети, молодежь, представители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представители различных учреждений.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5DA25C-D3BA-4012-B7D9-0A67A5F2115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64"/>
          <a:stretch/>
        </p:blipFill>
        <p:spPr bwMode="auto">
          <a:xfrm>
            <a:off x="4858252" y="145639"/>
            <a:ext cx="4134485" cy="26301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E9B481D-20CA-4C92-A4FA-50FFD235F87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5"/>
          <a:stretch/>
        </p:blipFill>
        <p:spPr bwMode="auto">
          <a:xfrm>
            <a:off x="299798" y="1663240"/>
            <a:ext cx="4171950" cy="2571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A40B7C3-08C7-4447-AEA2-FCFC6AD9D6D6}"/>
              </a:ext>
            </a:extLst>
          </p:cNvPr>
          <p:cNvSpPr/>
          <p:nvPr/>
        </p:nvSpPr>
        <p:spPr>
          <a:xfrm>
            <a:off x="459813" y="4242075"/>
            <a:ext cx="3851920" cy="537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5659120" algn="l"/>
              </a:tabLs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После торжественных речей у мемориала по традиции выкладывается слово «Помним».</a:t>
            </a:r>
            <a:endParaRPr lang="ru-RU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E6CB48-E5C8-4887-9F75-392DB9A14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105" y="4787064"/>
            <a:ext cx="4261473" cy="16765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32C5C4-EA3F-4C9B-B777-873B0CC4B3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802881"/>
            <a:ext cx="2995279" cy="366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6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3B585B-5B96-4501-A0A0-0793CC30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404664"/>
            <a:ext cx="8153400" cy="990600"/>
          </a:xfrm>
        </p:spPr>
        <p:txBody>
          <a:bodyPr/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Организация совместной работы органов ТОС с органами внутренних дел и органами обеспечения пожарной безопасности: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FA8F447-87B7-4FDF-ABDA-3C07AE28CC6F}"/>
              </a:ext>
            </a:extLst>
          </p:cNvPr>
          <p:cNvSpPr/>
          <p:nvPr/>
        </p:nvSpPr>
        <p:spPr>
          <a:xfrm>
            <a:off x="179512" y="1503921"/>
            <a:ext cx="4572000" cy="23861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Поселок Островское районный центр и конечно, охрану общественного порядка осуществляют в поселении в первую очередь сотрудники полиции. Но молодые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Островчане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участвуют в работе молодежного оперативного отряда, осуществляющего дежурство в праздничные дни. Также в поселке создан и осуществляет дежурство молодежный пожарный отряд из числа активных 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пожарного  формирования в школе, ДЮЦ «Импульс», РЦКД, библиотеке.  Дружина состоит из 7 человек, у всех есть удостоверения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02BC64-486E-4159-BED9-265EBC19A2F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998680"/>
            <a:ext cx="3941440" cy="238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EEB6F9E-62CA-4C45-8375-C155D3C1E49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153" y="3977498"/>
            <a:ext cx="3450255" cy="238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4F38DE3-B204-4511-AE3F-713B502B037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95057"/>
            <a:ext cx="3881589" cy="2386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08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70611C0-E399-4A46-A714-C4AC7E6470BB}"/>
              </a:ext>
            </a:extLst>
          </p:cNvPr>
          <p:cNvSpPr/>
          <p:nvPr/>
        </p:nvSpPr>
        <p:spPr>
          <a:xfrm>
            <a:off x="348281" y="163010"/>
            <a:ext cx="40181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 участковым инспектором Рябининым А.А.,   инспектором по пожарному надзору Егоровым Е.О., специалистом администрации поселения и представителем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ТОСа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или совета МКД проведено обследование 62 домовладений на предмет пожарной безопасности домов. Выдано 9 предписаний, составлено 3 протокола. Домовладения для проверки определяют председатели ТОС или старшие по МКД.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B4E27A-EC55-451A-ACFB-A8DB67CF8103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7524">
            <a:off x="4871009" y="428144"/>
            <a:ext cx="3787435" cy="450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B5D0099-119B-4B66-A25B-015856D3C0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1" y="2471334"/>
            <a:ext cx="3555316" cy="26664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112FDC8-36A8-4068-AD04-DD3FCB33D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4688" y="3425297"/>
            <a:ext cx="3346326" cy="326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79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51ECD03-7BCE-4329-B4E1-C47E96A4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8153400" cy="990600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b="1" i="1" u="sng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ru-RU" sz="2800" b="1" i="1" u="sng" dirty="0"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.Организационная деятельность:</a:t>
            </a:r>
            <a: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C7D32CA5-125F-4529-A905-F4574E0F3A96}"/>
              </a:ext>
            </a:extLst>
          </p:cNvPr>
          <p:cNvSpPr/>
          <p:nvPr/>
        </p:nvSpPr>
        <p:spPr>
          <a:xfrm>
            <a:off x="291290" y="1584418"/>
            <a:ext cx="8529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Островское (центральное) сельское поселение – это административный центр Островского муниципального района, площадью 755 га и численностью населения на 01.01.2019 год – 4970 человек. На территории поселка 63 улицы, 1122 домовладения, 29 из которых многоквартирные дома, 638 дома индивид. застройки, 455 блок.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застр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B80AF6E-51AE-443B-8F3E-F8DDC5D3C553}"/>
              </a:ext>
            </a:extLst>
          </p:cNvPr>
          <p:cNvSpPr/>
          <p:nvPr/>
        </p:nvSpPr>
        <p:spPr>
          <a:xfrm>
            <a:off x="294806" y="2596766"/>
            <a:ext cx="3629122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поселения создано 10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разработаны и утверждены Уставы ТОС, которые не являются юридическими лицами. Проводятся учебы руководителей. Их работой охвачено, практически все работоспособное население, к активной деятельности привлечено 914 человек. В поселении действует 59 уличных комитетов (180 чел) 29 Советов МКД (91 чел). С целью активизации работы ТОС и распространения передового опыта в администрации поселения работает Совет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CD6FF4D-D281-4FC1-893D-2C81E0014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4834" y="2257584"/>
            <a:ext cx="5113673" cy="412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9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3706A85-3955-403A-8F88-6FB0FA06E307}"/>
              </a:ext>
            </a:extLst>
          </p:cNvPr>
          <p:cNvSpPr/>
          <p:nvPr/>
        </p:nvSpPr>
        <p:spPr>
          <a:xfrm>
            <a:off x="553007" y="210032"/>
            <a:ext cx="3888432" cy="1925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просьбе главы администрации Островского (центрального) сельского поселения с жителями и детьми ведется работа по профилактике правонарушений и пожарной безопасности. 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Проходят сходы граждан с разъяснениями ППЖБ (4 раза в год), разносятся памятки, листовки.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92956C-50CE-434B-BEB0-CC382CCC5D0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942" y="260648"/>
            <a:ext cx="3933530" cy="2984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3B4511-8806-44FA-9658-D3A453765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63" t="13601" r="40550" b="23400"/>
          <a:stretch/>
        </p:blipFill>
        <p:spPr>
          <a:xfrm>
            <a:off x="107504" y="2118018"/>
            <a:ext cx="4894371" cy="449483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C8435FAD-C08E-4F86-9B76-155CDB6D3641}"/>
              </a:ext>
            </a:extLst>
          </p:cNvPr>
          <p:cNvSpPr/>
          <p:nvPr/>
        </p:nvSpPr>
        <p:spPr>
          <a:xfrm>
            <a:off x="5181895" y="3614164"/>
            <a:ext cx="3566569" cy="1982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Для проведения профилактической работы по правоохранительной направленности, пожарной безопасности администрация совместно с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ТОСавцами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активно использует собрания жителей МКД, сходы граждан, заседания ветеранских клубов. В 2019 году было проведено 35 собраний МКД, 3 схода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8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B69143-247F-47D3-B736-1AAB0B934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283" y="620688"/>
            <a:ext cx="3599224" cy="26928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4AD58B5-F437-46F3-B22E-FB98831276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20688"/>
            <a:ext cx="3570985" cy="267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0AA749F-D512-45A2-AE06-F5EAAEAC60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48" y="3411610"/>
            <a:ext cx="3730165" cy="2797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39B742D-6801-41F9-BF78-E34E1CBEB3E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0"/>
          <a:stretch/>
        </p:blipFill>
        <p:spPr>
          <a:xfrm>
            <a:off x="4499992" y="3762386"/>
            <a:ext cx="4318666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36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80237CEE-EBE7-4255-B9B6-E32ECB565420}"/>
              </a:ext>
            </a:extLst>
          </p:cNvPr>
          <p:cNvSpPr/>
          <p:nvPr/>
        </p:nvSpPr>
        <p:spPr>
          <a:xfrm>
            <a:off x="251520" y="188640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   Активисты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  совместно с органами ГИБДД  большое внимание уделяют  проведению  агитационной работы среди  жителей, в том числе детей и молодёжи по профилактике правонарушений по правилам дорожного движения. В связи с этим в поселении проводятся различные профилактические акции и мероприятия.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0831395-D7FC-4176-9873-E195ECFCBDF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147839"/>
            <a:ext cx="3611571" cy="208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3D1CB81-8A13-4CBF-8A11-D6BA6AA57CA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25"/>
          <a:stretch/>
        </p:blipFill>
        <p:spPr bwMode="auto">
          <a:xfrm>
            <a:off x="647258" y="1988840"/>
            <a:ext cx="3611571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 cmpd="sng" algn="ctr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7AEBCE4-2DFD-40CF-B79D-BDDCA2AB42EE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458" y="2215739"/>
            <a:ext cx="3611571" cy="2085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7B831A-400D-4205-871F-DD2CBCE096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19" y="4301543"/>
            <a:ext cx="3611571" cy="23926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80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5F0EC6-C657-408A-A14B-B47DE485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548680"/>
            <a:ext cx="8153400" cy="990600"/>
          </a:xfrm>
        </p:spPr>
        <p:txBody>
          <a:bodyPr/>
          <a:lstStyle/>
          <a:p>
            <a:r>
              <a:rPr lang="en-US" sz="2400" b="1" i="1" dirty="0"/>
              <a:t>V</a:t>
            </a:r>
            <a:r>
              <a:rPr lang="ru-RU" sz="2400" b="1" i="1" dirty="0"/>
              <a:t>. Организация работы по привлечению жителей к работе по благоустройству территории: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9D74B4-E7B6-4F55-A513-14E8C565D72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43980"/>
            <a:ext cx="374441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FB335F6-A107-43BC-BFAB-BA0551E7756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788" y="1043980"/>
            <a:ext cx="407670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E36505-1E20-4203-B33B-FB581A3F788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96"/>
          <a:stretch/>
        </p:blipFill>
        <p:spPr bwMode="auto">
          <a:xfrm>
            <a:off x="2728368" y="2763745"/>
            <a:ext cx="3487735" cy="24651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D822807-1CE0-448E-A2C8-C5B6ACD4026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2" y="4254674"/>
            <a:ext cx="3363836" cy="2342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7BCB47-798E-422A-8D07-18B7E51DB29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248540"/>
            <a:ext cx="3688531" cy="225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498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61C3DE6-1124-4F89-A987-EBA21AE0497A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62869"/>
            <a:ext cx="2921764" cy="35461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FA9E265-7627-4681-9AFE-48AE8CBC7A5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7"/>
          <a:stretch/>
        </p:blipFill>
        <p:spPr bwMode="auto">
          <a:xfrm>
            <a:off x="467544" y="3933056"/>
            <a:ext cx="4320480" cy="2662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24D184-AD65-496C-86A5-7773C48A1DC7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66"/>
          <a:stretch/>
        </p:blipFill>
        <p:spPr bwMode="auto">
          <a:xfrm>
            <a:off x="4945447" y="3901630"/>
            <a:ext cx="3759045" cy="26620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4FC8D8D-F5E4-4460-8B2D-EB9A89475F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" r="3679" b="2811"/>
          <a:stretch/>
        </p:blipFill>
        <p:spPr>
          <a:xfrm>
            <a:off x="388233" y="291239"/>
            <a:ext cx="4471907" cy="347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293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49565A-1D74-4A71-8B63-3479503B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20688"/>
            <a:ext cx="8153400" cy="990600"/>
          </a:xfrm>
        </p:spPr>
        <p:txBody>
          <a:bodyPr/>
          <a:lstStyle/>
          <a:p>
            <a:r>
              <a:rPr lang="en-US" sz="2000" b="1" i="1" dirty="0"/>
              <a:t>VI</a:t>
            </a:r>
            <a:r>
              <a:rPr lang="ru-RU" sz="2000" b="1" i="1" dirty="0"/>
              <a:t>.  Работа ТОС  по взаимодействию со службами жилищно-коммунального   хозяйства:</a:t>
            </a:r>
            <a:r>
              <a:rPr lang="ru-RU" sz="2000" dirty="0"/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F24B79D-EEB5-42A8-8639-4DA7A3EDB2A0}"/>
              </a:ext>
            </a:extLst>
          </p:cNvPr>
          <p:cNvSpPr/>
          <p:nvPr/>
        </p:nvSpPr>
        <p:spPr>
          <a:xfrm>
            <a:off x="179512" y="1412776"/>
            <a:ext cx="864096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 со службами коммунального предприятия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контролируют  порядок  вокруг контейнерных площадок для сбора твердых бытовых отходов. Качество расчистки   снега в зимнее время. Сообщают о необходимости грейдирования, подсыпки дорог, осуществляют общественный контроль за водоснабжением, теплоснабжением. Незамедлительно сообщают в администрацию о неисправных светильниках уличного освещения. С начала года поступило 32 обращения по неисправности светильников, 3 обращения по спилу аварийных деревьев, 5 обращений по дорогам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ТОСовцы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являются  активными участниками семинаров различных уровней, посвященных вопросам ЖКЖ.</a:t>
            </a:r>
            <a:endParaRPr lang="ru-RU" sz="1400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69AD2D87-7A06-4183-87B8-D67C4E2CD81C}"/>
              </a:ext>
            </a:extLst>
          </p:cNvPr>
          <p:cNvSpPr txBox="1">
            <a:spLocks/>
          </p:cNvSpPr>
          <p:nvPr/>
        </p:nvSpPr>
        <p:spPr bwMode="auto">
          <a:xfrm>
            <a:off x="179512" y="3212976"/>
            <a:ext cx="8153400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en-US" sz="2000" b="1" i="1" dirty="0"/>
              <a:t>VII</a:t>
            </a:r>
            <a:r>
              <a:rPr lang="ru-RU" sz="2000" b="1" i="1" dirty="0"/>
              <a:t>.  Оказание  материальной и финансовой помощи органам ТОС за счет  средств местного бюджета:</a:t>
            </a:r>
            <a:r>
              <a:rPr lang="ru-RU" sz="2000" dirty="0"/>
              <a:t> 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610ABB9-277E-4555-827F-92A2E7283B4A}"/>
              </a:ext>
            </a:extLst>
          </p:cNvPr>
          <p:cNvSpPr/>
          <p:nvPr/>
        </p:nvSpPr>
        <p:spPr>
          <a:xfrm>
            <a:off x="179512" y="3573016"/>
            <a:ext cx="8784976" cy="77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Администрация Островского(центрального) сельского поселения ежегодно оказывает материальную и финансовую помощь органам ТОС за счет средств местного бюджета. Денежные средства выделяются на проведение различных мероприятий, на оплату работы дорожной техники, на строительные материалы.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BF91BFC-67F6-44FC-ABD9-14DE6C098E4C}"/>
              </a:ext>
            </a:extLst>
          </p:cNvPr>
          <p:cNvSpPr/>
          <p:nvPr/>
        </p:nvSpPr>
        <p:spPr>
          <a:xfrm>
            <a:off x="251520" y="4352324"/>
            <a:ext cx="864096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   Вся работа администрации с органами ТОС строится на тесном сотрудничестве с их председателями, которые напрямую взаимодействуют с администрацией и главой поселения. Они являются связующим звеном между жителями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и властью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. Такое взаимодействие позволяет более адресно и конкретно решать вопросы, волнующие население минуя различные конфликтные ситуации, что подтверждается снижением количества жалоб и обращении в администрацию поселения.  </a:t>
            </a:r>
            <a:r>
              <a:rPr lang="ru-RU" sz="14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ТОСовцы</a:t>
            </a:r>
            <a:r>
              <a:rPr lang="ru-RU" sz="1400" i="1" dirty="0">
                <a:latin typeface="Times New Roman" panose="02020603050405020304" pitchFamily="18" charset="0"/>
                <a:ea typeface="Calibri" panose="020F0502020204030204" pitchFamily="34" charset="0"/>
              </a:rPr>
              <a:t> наглядно видят, что администрация поселения оказывает содействие в решении интересующих их вопросов и по возможности поддерживает любую инициативу. 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Жители понимаю, что только при конструктивном и тесном взаимодействии с администрацией поселения, только вместе и сообща можно сделать очень много на благо развития своего </a:t>
            </a:r>
            <a:r>
              <a:rPr lang="ru-RU" sz="1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ТОСа</a:t>
            </a:r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поселка в целом.  </a:t>
            </a:r>
          </a:p>
          <a:p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99631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6D9AA325-B021-4FAB-9C33-FE7C613A1ACA}"/>
              </a:ext>
            </a:extLst>
          </p:cNvPr>
          <p:cNvSpPr/>
          <p:nvPr/>
        </p:nvSpPr>
        <p:spPr>
          <a:xfrm>
            <a:off x="611560" y="332656"/>
            <a:ext cx="8136904" cy="76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Участие </a:t>
            </a:r>
            <a:r>
              <a:rPr lang="en-US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ru-RU" sz="1400" dirty="0" err="1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овета</a:t>
            </a:r>
            <a:r>
              <a:rPr lang="ru-RU" sz="1400" dirty="0">
                <a:solidFill>
                  <a:srgbClr val="01010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ТОС  в информационных семинарах, совещаниях, круглых столах, экспертных обсуждениях по актуальным вопросам деятельности ТОС и законодательства, проводимых представителями органов власти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D3AE878-E081-485E-9BE2-87635B6D19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712" t="3810" r="38187" b="4835"/>
          <a:stretch/>
        </p:blipFill>
        <p:spPr>
          <a:xfrm>
            <a:off x="4790761" y="1412775"/>
            <a:ext cx="3849691" cy="46988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4B6087E-A54E-4F16-A0C2-B9318893C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1" t="4589" r="38188" b="4055"/>
          <a:stretch/>
        </p:blipFill>
        <p:spPr>
          <a:xfrm>
            <a:off x="503548" y="1412775"/>
            <a:ext cx="3960440" cy="46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447477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BF14C9E-447F-4622-9B76-36BDD78C2BDD}"/>
              </a:ext>
            </a:extLst>
          </p:cNvPr>
          <p:cNvSpPr/>
          <p:nvPr/>
        </p:nvSpPr>
        <p:spPr>
          <a:xfrm>
            <a:off x="521094" y="134135"/>
            <a:ext cx="7632848" cy="712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Ежегодно органы ТОС совместно с администрацией поселения принимают участие в областном конкурсе на лучшую организацию органов ТОС среди МО и лучший орган ТОС, где неоднократно    занимали призовые места (мониторинг за последние 3 года).</a:t>
            </a:r>
            <a:endParaRPr lang="ru-RU" sz="13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xmlns="" id="{7E72C50D-0015-4747-BA41-7B5D4B4F4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373266"/>
              </p:ext>
            </p:extLst>
          </p:nvPr>
        </p:nvGraphicFramePr>
        <p:xfrm>
          <a:off x="575556" y="1003338"/>
          <a:ext cx="7884876" cy="2340365"/>
        </p:xfrm>
        <a:graphic>
          <a:graphicData uri="http://schemas.openxmlformats.org/drawingml/2006/table">
            <a:tbl>
              <a:tblPr firstRow="1" firstCol="1" bandRow="1">
                <a:tableStyleId>{69CF1AB2-1976-4502-BF36-3FF5EA218861}</a:tableStyleId>
              </a:tblPr>
              <a:tblGrid>
                <a:gridCol w="878088">
                  <a:extLst>
                    <a:ext uri="{9D8B030D-6E8A-4147-A177-3AD203B41FA5}">
                      <a16:colId xmlns:a16="http://schemas.microsoft.com/office/drawing/2014/main" xmlns="" val="2424069737"/>
                    </a:ext>
                  </a:extLst>
                </a:gridCol>
                <a:gridCol w="7006788">
                  <a:extLst>
                    <a:ext uri="{9D8B030D-6E8A-4147-A177-3AD203B41FA5}">
                      <a16:colId xmlns:a16="http://schemas.microsoft.com/office/drawing/2014/main" xmlns="" val="3282845880"/>
                    </a:ext>
                  </a:extLst>
                </a:gridCol>
              </a:tblGrid>
              <a:tr h="479887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2017г.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200" b="0" dirty="0">
                          <a:effectLst/>
                        </a:rPr>
                        <a:t>номинация «Лучшая организация работы ТОС среди муниципальных образований Костромской области»: по II категории: 2 место – Островское (центральное) сельское поселение Островского муниципального района – 300 тыс. рублей;</a:t>
                      </a:r>
                      <a:endParaRPr lang="ru-RU" sz="11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66058748"/>
                  </a:ext>
                </a:extLst>
              </a:tr>
              <a:tr h="80417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2018 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200" dirty="0">
                          <a:effectLst/>
                        </a:rPr>
                        <a:t>номинация «Лучший орган ТОС Костромской области»: по I категории: 3 место – ТОС «Депутатский» – 25 тыс. рублей;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200" dirty="0">
                          <a:effectLst/>
                        </a:rPr>
                        <a:t>номинация «Лучший председатель органа ТОС»: 1 место – </a:t>
                      </a:r>
                      <a:r>
                        <a:rPr lang="ru-RU" sz="1200" dirty="0" err="1">
                          <a:effectLst/>
                        </a:rPr>
                        <a:t>Чирухина</a:t>
                      </a:r>
                      <a:r>
                        <a:rPr lang="ru-RU" sz="1200" dirty="0">
                          <a:effectLst/>
                        </a:rPr>
                        <a:t> Людмила Николаевна (ТОС № 8 «Кинешемка» Островского (центрального) сельского поселения) – 50 тыс. рублей;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8962451"/>
                  </a:ext>
                </a:extLst>
              </a:tr>
              <a:tr h="804173">
                <a:tc>
                  <a:txBody>
                    <a:bodyPr/>
                    <a:lstStyle/>
                    <a:p>
                      <a:pPr algn="just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2019г.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200" dirty="0">
                          <a:effectLst/>
                        </a:rPr>
                        <a:t>номинация «Лучшая организация работы ТОС среди муниципальных образований Костромской области»: по II категории: 3 место – Островское (центральное) сельское </a:t>
                      </a:r>
                      <a:r>
                        <a:rPr lang="ru-RU" sz="1200">
                          <a:effectLst/>
                        </a:rPr>
                        <a:t>поселение  </a:t>
                      </a:r>
                      <a:r>
                        <a:rPr lang="ru-RU" sz="1200" dirty="0">
                          <a:effectLst/>
                        </a:rPr>
                        <a:t>– 150 тыс. рублей; </a:t>
                      </a:r>
                      <a:endParaRPr lang="ru-RU" sz="1100" dirty="0"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0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"/>
                      </a:pPr>
                      <a:r>
                        <a:rPr lang="ru-RU" sz="1200" dirty="0">
                          <a:effectLst/>
                        </a:rPr>
                        <a:t>номинация «Лучший орган ТОС Костромской области»:  по II категории: 1 место – ТОС №9 «Старый центр»  – 80 тыс. рублей;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71559362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E7C8BD-377D-49FD-8D42-754CD5AC91E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2"/>
          <a:stretch/>
        </p:blipFill>
        <p:spPr>
          <a:xfrm>
            <a:off x="521094" y="3789040"/>
            <a:ext cx="3672408" cy="2632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BD746F8-7607-4988-8AAB-BE3BE08BCD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37"/>
          <a:stretch/>
        </p:blipFill>
        <p:spPr>
          <a:xfrm>
            <a:off x="4572000" y="3777850"/>
            <a:ext cx="4068452" cy="2650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399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5440811-1183-40C2-82B5-C0109E9E1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51189">
            <a:off x="329800" y="1300940"/>
            <a:ext cx="2762628" cy="37310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50E2A7B-5BD3-4E1A-90FD-88D65986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5325146" y="332655"/>
            <a:ext cx="3534520" cy="285570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3AF1B2D-ADF0-4EC4-885D-131D9229CDB3}"/>
              </a:ext>
            </a:extLst>
          </p:cNvPr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6894">
            <a:off x="5553865" y="2918686"/>
            <a:ext cx="2960824" cy="3506559"/>
          </a:xfrm>
          <a:prstGeom prst="rect">
            <a:avLst/>
          </a:prstGeom>
          <a:ln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7845B7D-5994-4F11-A6BC-2403F96DA72D}"/>
              </a:ext>
            </a:extLst>
          </p:cNvPr>
          <p:cNvSpPr/>
          <p:nvPr/>
        </p:nvSpPr>
        <p:spPr>
          <a:xfrm>
            <a:off x="284334" y="131690"/>
            <a:ext cx="4757065" cy="986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Все выигранные средства идут на благоустройство поселения: ремонт дорог, водопровода, устанавливаются детские площадки. Это является еще большим стимулом для участия </a:t>
            </a:r>
            <a:r>
              <a:rPr lang="ru-RU" sz="1400" dirty="0" err="1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ТОСовцев</a:t>
            </a: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в данных конкурсах.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BF916A1-18F1-412B-91E8-FB2ACE4CCD8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06">
            <a:off x="2394738" y="1529283"/>
            <a:ext cx="2926399" cy="3336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8A0D15B-9E4F-47E6-BFDC-C5A19EC692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8847" y="4172745"/>
            <a:ext cx="3672408" cy="248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62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7ADE151-813A-46DF-952F-4DA7703B3449}"/>
              </a:ext>
            </a:extLst>
          </p:cNvPr>
          <p:cNvSpPr/>
          <p:nvPr/>
        </p:nvSpPr>
        <p:spPr>
          <a:xfrm>
            <a:off x="467544" y="289679"/>
            <a:ext cx="38884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работы Совета ТОС от руководителей 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поступают интересные предложения, которые затем  реализуются  в решениях Совета депутатов,  постановлениях администрации, работе администрации 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ТОСов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Чтобы все принятые Решения, Постановления администрации доходили до жителей, администрация проводит учебы активистов ТОС, активно сотрудничает с газетой «Островские Вести».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D047506-FD57-42B4-97E3-1F5F721EE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16632"/>
            <a:ext cx="4629263" cy="37444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035F7A5-C039-4BF9-85D1-D424ADEC9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60" y="2924944"/>
            <a:ext cx="5901439" cy="342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3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817E867-7472-46DC-9A8B-BCDBE931C7F8}"/>
              </a:ext>
            </a:extLst>
          </p:cNvPr>
          <p:cNvSpPr/>
          <p:nvPr/>
        </p:nvSpPr>
        <p:spPr>
          <a:xfrm>
            <a:off x="4716016" y="224425"/>
            <a:ext cx="396044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Силами </a:t>
            </a:r>
            <a:r>
              <a:rPr lang="ru-RU" sz="13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ТОСовцев</a:t>
            </a:r>
            <a:r>
              <a:rPr lang="ru-RU" sz="1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 поддержке администрации поселения  в сквере около памятника Островчанам погибшим в годы ВОВ на гранитных плитах были обновлены надписи с фамилиями Островчан, погибших в годы ВОВ. Сделан текущий ремонт, побелен и сам памятник.  А в честь юбилейной даты ИП Румянцев И.В. (ТОС №9)  передал главе поселения памятный знак посвящённый  памяти погибшим в годы ВОВ.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99B154-B1CF-4F9C-8064-F5642299B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95" y="220727"/>
            <a:ext cx="4277697" cy="3208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63A3608-14C7-42C9-BB0E-7A2715719D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11" y="3429000"/>
            <a:ext cx="417646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01869EB-DD65-4E09-93C5-9B1A6AE2712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37" t="9702" r="35426" b="25523"/>
          <a:stretch/>
        </p:blipFill>
        <p:spPr>
          <a:xfrm>
            <a:off x="4860032" y="2268993"/>
            <a:ext cx="3432464" cy="429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84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5D50839-5819-4DC3-97AB-406CC584637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учебного курса (дизайн Открытая книга)</Template>
  <TotalTime>0</TotalTime>
  <Words>2365</Words>
  <Application>Microsoft Office PowerPoint</Application>
  <PresentationFormat>Экран (4:3)</PresentationFormat>
  <Paragraphs>79</Paragraphs>
  <Slides>45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Student presentation</vt:lpstr>
      <vt:lpstr>Администрация Островского (центральное) сельское поселение Островского муниципального района Костромской области   </vt:lpstr>
      <vt:lpstr>Презентация PowerPoint</vt:lpstr>
      <vt:lpstr>Презентация PowerPoint</vt:lpstr>
      <vt:lpstr>I.Организационная деятельность: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III. Организация взаимодействия органов ТОС с территориальными органами социальной защиты населения, опеки и попечительства: </vt:lpstr>
      <vt:lpstr>Презентация PowerPoint</vt:lpstr>
      <vt:lpstr>Презентация PowerPoint</vt:lpstr>
      <vt:lpstr>Презентация PowerPoint</vt:lpstr>
      <vt:lpstr>Презентация PowerPoint</vt:lpstr>
      <vt:lpstr>IV. Организация совместной работы органов ТОС с органами внутренних дел и органами обеспечения пожарной безопасности: </vt:lpstr>
      <vt:lpstr>Презентация PowerPoint</vt:lpstr>
      <vt:lpstr>Презентация PowerPoint</vt:lpstr>
      <vt:lpstr>Презентация PowerPoint</vt:lpstr>
      <vt:lpstr>Презентация PowerPoint</vt:lpstr>
      <vt:lpstr>V. Организация работы по привлечению жителей к работе по благоустройству территории: </vt:lpstr>
      <vt:lpstr>Презентация PowerPoint</vt:lpstr>
      <vt:lpstr>VI.  Работа ТОС  по взаимодействию со службами жилищно-коммунального   хозяйства: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2017-03-23T05:57:22Z</dcterms:created>
  <dcterms:modified xsi:type="dcterms:W3CDTF">2021-07-12T07:09:02Z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TC101671251049</vt:lpwstr>
  </property>
</Properties>
</file>